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59" r:id="rId6"/>
    <p:sldId id="263" r:id="rId7"/>
    <p:sldId id="260" r:id="rId8"/>
    <p:sldId id="264" r:id="rId9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84"/>
    <a:srgbClr val="67AD2E"/>
    <a:srgbClr val="839196"/>
    <a:srgbClr val="0099BC"/>
    <a:srgbClr val="FEFEFE"/>
    <a:srgbClr val="BCBCBC"/>
    <a:srgbClr val="AFC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598" y="216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638997" y="901556"/>
            <a:ext cx="21002625" cy="1143000"/>
          </a:xfrm>
          <a:prstGeom prst="rect">
            <a:avLst/>
          </a:prstGeom>
        </p:spPr>
        <p:txBody>
          <a:bodyPr/>
          <a:lstStyle>
            <a:lvl1pPr>
              <a:buNone/>
              <a:defRPr sz="7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7200" dirty="0">
                <a:latin typeface="Arial" pitchFamily="34" charset="0"/>
                <a:cs typeface="Arial" pitchFamily="34" charset="0"/>
              </a:rPr>
              <a:t>BLANKOPLAKAT</a:t>
            </a: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638997" y="2044700"/>
            <a:ext cx="21074210" cy="785682"/>
          </a:xfrm>
          <a:prstGeom prst="rect">
            <a:avLst/>
          </a:prstGeom>
        </p:spPr>
        <p:txBody>
          <a:bodyPr/>
          <a:lstStyle>
            <a:lvl1pPr>
              <a:buNone/>
              <a:defRPr sz="4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4200" dirty="0"/>
              <a:t>Untertitel</a:t>
            </a:r>
            <a:endParaRPr lang="de-DE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7638997" y="2687506"/>
            <a:ext cx="21074062" cy="857250"/>
          </a:xfrm>
          <a:prstGeom prst="rect">
            <a:avLst/>
          </a:prstGeom>
        </p:spPr>
        <p:txBody>
          <a:bodyPr/>
          <a:lstStyle>
            <a:lvl1pPr>
              <a:buNone/>
              <a:defRPr sz="4200" i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4200" i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Affilition</a:t>
            </a:r>
            <a:endParaRPr lang="de-DE" dirty="0"/>
          </a:p>
        </p:txBody>
      </p:sp>
      <p:sp>
        <p:nvSpPr>
          <p:cNvPr id="38" name="Bildplatzhalter 37"/>
          <p:cNvSpPr>
            <a:spLocks noGrp="1"/>
          </p:cNvSpPr>
          <p:nvPr>
            <p:ph type="pic" sz="quarter" idx="13" hasCustomPrompt="1"/>
          </p:nvPr>
        </p:nvSpPr>
        <p:spPr>
          <a:xfrm>
            <a:off x="995363" y="901556"/>
            <a:ext cx="6286500" cy="314325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z="3200" dirty="0">
                <a:latin typeface="Arial" pitchFamily="34" charset="0"/>
                <a:cs typeface="Arial" pitchFamily="34" charset="0"/>
              </a:rPr>
              <a:t>Gruppenkürzel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SFB1423_PlakatA0.jpg"/>
          <p:cNvPicPr>
            <a:picLocks noChangeAspect="1"/>
          </p:cNvPicPr>
          <p:nvPr userDrawn="1"/>
        </p:nvPicPr>
        <p:blipFill>
          <a:blip r:embed="rId3"/>
          <a:srcRect t="95563"/>
          <a:stretch>
            <a:fillRect/>
          </a:stretch>
        </p:blipFill>
        <p:spPr>
          <a:xfrm>
            <a:off x="2095" y="40906836"/>
            <a:ext cx="30275784" cy="1898958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3919590" y="41326974"/>
            <a:ext cx="14028709" cy="148155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Poster_VORLAGE_202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6466" y="0"/>
            <a:ext cx="30346441" cy="42897444"/>
          </a:xfrm>
          <a:prstGeom prst="rect">
            <a:avLst/>
          </a:prstGeom>
        </p:spPr>
      </p:pic>
      <p:pic>
        <p:nvPicPr>
          <p:cNvPr id="12" name="Grafik 11" descr="Logoleist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6307" y="41071950"/>
            <a:ext cx="30279975" cy="1835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38997" y="2898206"/>
            <a:ext cx="21074062" cy="857250"/>
          </a:xfrm>
        </p:spPr>
        <p:txBody>
          <a:bodyPr/>
          <a:lstStyle/>
          <a:p>
            <a:endParaRPr lang="de-DE" sz="3000" dirty="0">
              <a:solidFill>
                <a:schemeClr val="tx1"/>
              </a:solidFill>
            </a:endParaRPr>
          </a:p>
        </p:txBody>
      </p:sp>
      <p:pic>
        <p:nvPicPr>
          <p:cNvPr id="44" name="Bildplatzhalter 43" descr="GK_A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78695"/>
            <a:ext cx="5429188" cy="288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24" name="Rechteck 23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23E84"/>
                </a:solidFill>
              </a:endParaRPr>
            </a:p>
          </p:txBody>
        </p:sp>
        <p:sp>
          <p:nvSpPr>
            <p:cNvPr id="25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Introduction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Current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state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research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27" name="Rechteck 26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/>
                <a:t>Outcome </a:t>
              </a:r>
              <a:r>
                <a:rPr lang="de-DE" dirty="0" err="1"/>
                <a:t>first</a:t>
              </a:r>
              <a:r>
                <a:rPr lang="de-DE" dirty="0"/>
                <a:t> </a:t>
              </a:r>
              <a:r>
                <a:rPr lang="de-DE" dirty="0" err="1"/>
                <a:t>funding</a:t>
              </a:r>
              <a:r>
                <a:rPr lang="de-DE" dirty="0"/>
                <a:t> </a:t>
              </a:r>
              <a:r>
                <a:rPr lang="de-DE" dirty="0" err="1"/>
                <a:t>period</a:t>
              </a:r>
              <a:r>
                <a:rPr lang="de-DE" dirty="0"/>
                <a:t> / </a:t>
              </a:r>
              <a:r>
                <a:rPr lang="de-DE" dirty="0" err="1"/>
                <a:t>Preliminary</a:t>
              </a:r>
              <a:r>
                <a:rPr lang="de-DE" dirty="0"/>
                <a:t> </a:t>
              </a:r>
              <a:r>
                <a:rPr lang="de-DE" dirty="0" err="1"/>
                <a:t>work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3824" y="34590276"/>
            <a:ext cx="14073287" cy="1071570"/>
            <a:chOff x="923824" y="25047600"/>
            <a:chExt cx="14073287" cy="1071570"/>
          </a:xfrm>
        </p:grpSpPr>
        <p:sp>
          <p:nvSpPr>
            <p:cNvPr id="30" name="Rechteck 29"/>
            <p:cNvSpPr/>
            <p:nvPr/>
          </p:nvSpPr>
          <p:spPr>
            <a:xfrm>
              <a:off x="923824" y="25047600"/>
              <a:ext cx="14072285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platzhalter 15"/>
            <p:cNvSpPr txBox="1">
              <a:spLocks/>
            </p:cNvSpPr>
            <p:nvPr/>
          </p:nvSpPr>
          <p:spPr>
            <a:xfrm>
              <a:off x="995462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Technical /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methodological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innovations</a:t>
              </a:r>
              <a:r>
                <a:rPr kumimoji="0" lang="de-DE" sz="4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5282663" y="34590276"/>
            <a:ext cx="14073287" cy="1071570"/>
            <a:chOff x="15282663" y="25047600"/>
            <a:chExt cx="14073287" cy="1071570"/>
          </a:xfrm>
        </p:grpSpPr>
        <p:sp>
          <p:nvSpPr>
            <p:cNvPr id="33" name="Rechteck 32"/>
            <p:cNvSpPr/>
            <p:nvPr/>
          </p:nvSpPr>
          <p:spPr>
            <a:xfrm>
              <a:off x="15282663" y="25047600"/>
              <a:ext cx="14072285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platzhalter 15"/>
            <p:cNvSpPr txBox="1">
              <a:spLocks/>
            </p:cNvSpPr>
            <p:nvPr/>
          </p:nvSpPr>
          <p:spPr>
            <a:xfrm>
              <a:off x="15354301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Publications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7651155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Report 2020 - 2023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225954B-80E7-8638-8BD1-B78368AC8F5F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8" name="Gerade Verbindung 29">
              <a:extLst>
                <a:ext uri="{FF2B5EF4-FFF2-40B4-BE49-F238E27FC236}">
                  <a16:creationId xmlns:a16="http://schemas.microsoft.com/office/drawing/2014/main" id="{FF34572A-CDD5-C897-741A-38933527F386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30">
              <a:extLst>
                <a:ext uri="{FF2B5EF4-FFF2-40B4-BE49-F238E27FC236}">
                  <a16:creationId xmlns:a16="http://schemas.microsoft.com/office/drawing/2014/main" id="{AA89E8D5-2734-D54B-C8C4-6725710045AD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E48A36FA-DF98-3AD2-D1A8-15976E70A5A1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417748B6-32B6-F512-879D-DBFB4ED9A3D6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9744FE34-CEB1-7AE2-2E3A-0FA89257B19B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3F5410DB-D2CA-C113-43D3-C536BBDC758C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C5B46D94-B28D-3725-0742-858135B8F715}"/>
              </a:ext>
            </a:extLst>
          </p:cNvPr>
          <p:cNvSpPr txBox="1">
            <a:spLocks/>
          </p:cNvSpPr>
          <p:nvPr/>
        </p:nvSpPr>
        <p:spPr>
          <a:xfrm>
            <a:off x="15282863" y="35868183"/>
            <a:ext cx="14001848" cy="5338279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(1) Aydin Y,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Böttke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T, Lam JH, Ernicke S, Fortmann A, Tretbar M,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Zarzycka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Gurevich VV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Katritch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Coin I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details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Class B GPCR-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arrestin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complex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revealed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genetically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encoded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crosslinkers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living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 Commun.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2023; 14:1151.</a:t>
            </a:r>
          </a:p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(2) Pohl F, Seufert F, Chung Y, Volke D, Hoffmann R,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Schöneberg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Langenhan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Hildebrand P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Sträter 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GAIN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domain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autoproteolysis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cleavage-resistance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adhesion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G-protein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coupled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receptors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bioRxiv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2023.03.12.532270.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653" y="2906196"/>
            <a:ext cx="1682243" cy="180000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27704653" y="2898206"/>
            <a:ext cx="1682243" cy="1807990"/>
          </a:xfrm>
          <a:prstGeom prst="ellipse">
            <a:avLst/>
          </a:prstGeom>
          <a:noFill/>
          <a:ln>
            <a:solidFill>
              <a:srgbClr val="023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platzhalter 43" descr="GK_A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78695"/>
            <a:ext cx="5429188" cy="2882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24" name="Rechteck 23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rgbClr val="023E84"/>
                </a:solidFill>
              </a:endParaRPr>
            </a:p>
          </p:txBody>
        </p:sp>
        <p:sp>
          <p:nvSpPr>
            <p:cNvPr id="25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Hypothesis</a:t>
              </a:r>
              <a:r>
                <a:rPr kumimoji="0" lang="de-DE" sz="4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DE" sz="4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Aims</a:t>
              </a:r>
              <a:r>
                <a:rPr kumimoji="0" lang="de-DE" sz="4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(Project </a:t>
              </a:r>
              <a:r>
                <a:rPr kumimoji="0" lang="de-DE" sz="420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goals</a:t>
              </a:r>
              <a:r>
                <a:rPr kumimoji="0" lang="de-DE" sz="42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27" name="Rechteck 26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Work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program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Textplatzhalter 24"/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7" name="Textplatzhalter 24"/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2024 - 2027</a:t>
            </a:r>
          </a:p>
        </p:txBody>
      </p:sp>
      <p:sp>
        <p:nvSpPr>
          <p:cNvPr id="45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638997" y="901556"/>
            <a:ext cx="21002625" cy="1143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38997" y="2896179"/>
            <a:ext cx="21074062" cy="857250"/>
          </a:xfrm>
        </p:spPr>
        <p:txBody>
          <a:bodyPr/>
          <a:lstStyle/>
          <a:p>
            <a:endParaRPr lang="de-DE" sz="3000" dirty="0">
              <a:solidFill>
                <a:schemeClr val="tx1"/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920503" y="36750516"/>
            <a:ext cx="28503762" cy="1071570"/>
            <a:chOff x="923825" y="11688694"/>
            <a:chExt cx="28503762" cy="1071570"/>
          </a:xfrm>
        </p:grpSpPr>
        <p:sp>
          <p:nvSpPr>
            <p:cNvPr id="48" name="Rechteck 4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02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platzhalter 15"/>
            <p:cNvSpPr txBox="1">
              <a:spLocks/>
            </p:cNvSpPr>
            <p:nvPr/>
          </p:nvSpPr>
          <p:spPr>
            <a:xfrm>
              <a:off x="995462" y="11832129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Collaborations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30" name="Gerade Verbindung 29"/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bgerundetes Rechteck 187">
            <a:extLst>
              <a:ext uri="{FF2B5EF4-FFF2-40B4-BE49-F238E27FC236}">
                <a16:creationId xmlns:a16="http://schemas.microsoft.com/office/drawing/2014/main" id="{605EF7D6-0FE2-445A-E8BF-33EB436FEF10}"/>
              </a:ext>
            </a:extLst>
          </p:cNvPr>
          <p:cNvSpPr/>
          <p:nvPr/>
        </p:nvSpPr>
        <p:spPr>
          <a:xfrm>
            <a:off x="949567" y="38010241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A01</a:t>
            </a:r>
          </a:p>
        </p:txBody>
      </p:sp>
      <p:sp>
        <p:nvSpPr>
          <p:cNvPr id="11" name="Textfeld 61">
            <a:extLst>
              <a:ext uri="{FF2B5EF4-FFF2-40B4-BE49-F238E27FC236}">
                <a16:creationId xmlns:a16="http://schemas.microsoft.com/office/drawing/2014/main" id="{35DC257E-360F-2651-4A1E-937885CFBDC0}"/>
              </a:ext>
            </a:extLst>
          </p:cNvPr>
          <p:cNvSpPr txBox="1"/>
          <p:nvPr/>
        </p:nvSpPr>
        <p:spPr>
          <a:xfrm>
            <a:off x="2031038" y="37953821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2" name="Abgerundetes Rechteck 189">
            <a:extLst>
              <a:ext uri="{FF2B5EF4-FFF2-40B4-BE49-F238E27FC236}">
                <a16:creationId xmlns:a16="http://schemas.microsoft.com/office/drawing/2014/main" id="{B448A99B-0545-5D36-94A6-87E7BAF7F491}"/>
              </a:ext>
            </a:extLst>
          </p:cNvPr>
          <p:cNvSpPr/>
          <p:nvPr/>
        </p:nvSpPr>
        <p:spPr>
          <a:xfrm>
            <a:off x="951306" y="38640948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A03</a:t>
            </a:r>
          </a:p>
        </p:txBody>
      </p:sp>
      <p:sp>
        <p:nvSpPr>
          <p:cNvPr id="13" name="Textfeld 90">
            <a:extLst>
              <a:ext uri="{FF2B5EF4-FFF2-40B4-BE49-F238E27FC236}">
                <a16:creationId xmlns:a16="http://schemas.microsoft.com/office/drawing/2014/main" id="{A0FB539D-2F5D-A872-178B-5781A7ADFF49}"/>
              </a:ext>
            </a:extLst>
          </p:cNvPr>
          <p:cNvSpPr txBox="1"/>
          <p:nvPr/>
        </p:nvSpPr>
        <p:spPr>
          <a:xfrm>
            <a:off x="2032777" y="38584528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Recombinant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cell-free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4" name="Abgerundetes Rechteck 191">
            <a:extLst>
              <a:ext uri="{FF2B5EF4-FFF2-40B4-BE49-F238E27FC236}">
                <a16:creationId xmlns:a16="http://schemas.microsoft.com/office/drawing/2014/main" id="{037BE90A-0752-580E-F180-B180B470C7E0}"/>
              </a:ext>
            </a:extLst>
          </p:cNvPr>
          <p:cNvSpPr/>
          <p:nvPr/>
        </p:nvSpPr>
        <p:spPr>
          <a:xfrm>
            <a:off x="949567" y="39271202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A07</a:t>
            </a:r>
          </a:p>
        </p:txBody>
      </p:sp>
      <p:sp>
        <p:nvSpPr>
          <p:cNvPr id="15" name="Textfeld 98">
            <a:extLst>
              <a:ext uri="{FF2B5EF4-FFF2-40B4-BE49-F238E27FC236}">
                <a16:creationId xmlns:a16="http://schemas.microsoft.com/office/drawing/2014/main" id="{AFF6B3BC-9D39-D078-7EDD-BB3A39C773BC}"/>
              </a:ext>
            </a:extLst>
          </p:cNvPr>
          <p:cNvSpPr txBox="1"/>
          <p:nvPr/>
        </p:nvSpPr>
        <p:spPr>
          <a:xfrm>
            <a:off x="2031037" y="39214782"/>
            <a:ext cx="1268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Computational modeling of receptor/ligand complexes using Rosetta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00">
            <a:extLst>
              <a:ext uri="{FF2B5EF4-FFF2-40B4-BE49-F238E27FC236}">
                <a16:creationId xmlns:a16="http://schemas.microsoft.com/office/drawing/2014/main" id="{9ECE5C26-7B2D-BB29-32CF-9233079578EB}"/>
              </a:ext>
            </a:extLst>
          </p:cNvPr>
          <p:cNvSpPr txBox="1"/>
          <p:nvPr/>
        </p:nvSpPr>
        <p:spPr>
          <a:xfrm>
            <a:off x="2029299" y="39845036"/>
            <a:ext cx="1303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internalization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Abgerundetes Rechteck 194">
            <a:extLst>
              <a:ext uri="{FF2B5EF4-FFF2-40B4-BE49-F238E27FC236}">
                <a16:creationId xmlns:a16="http://schemas.microsoft.com/office/drawing/2014/main" id="{48295B32-E0AB-EE17-6B07-AE6EBDD95A96}"/>
              </a:ext>
            </a:extLst>
          </p:cNvPr>
          <p:cNvSpPr/>
          <p:nvPr/>
        </p:nvSpPr>
        <p:spPr>
          <a:xfrm>
            <a:off x="946089" y="40532163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</a:p>
        </p:txBody>
      </p:sp>
      <p:sp>
        <p:nvSpPr>
          <p:cNvPr id="18" name="Textfeld 102">
            <a:extLst>
              <a:ext uri="{FF2B5EF4-FFF2-40B4-BE49-F238E27FC236}">
                <a16:creationId xmlns:a16="http://schemas.microsoft.com/office/drawing/2014/main" id="{8A39F390-6EC2-4B87-E117-13D2015DCFD9}"/>
              </a:ext>
            </a:extLst>
          </p:cNvPr>
          <p:cNvSpPr txBox="1"/>
          <p:nvPr/>
        </p:nvSpPr>
        <p:spPr>
          <a:xfrm>
            <a:off x="2027560" y="40475290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GPCR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196">
            <a:extLst>
              <a:ext uri="{FF2B5EF4-FFF2-40B4-BE49-F238E27FC236}">
                <a16:creationId xmlns:a16="http://schemas.microsoft.com/office/drawing/2014/main" id="{8F226C1A-68EA-7207-C841-AF74167662F7}"/>
              </a:ext>
            </a:extLst>
          </p:cNvPr>
          <p:cNvSpPr/>
          <p:nvPr/>
        </p:nvSpPr>
        <p:spPr>
          <a:xfrm>
            <a:off x="15287481" y="38008543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Z03</a:t>
            </a:r>
          </a:p>
        </p:txBody>
      </p:sp>
      <p:sp>
        <p:nvSpPr>
          <p:cNvPr id="20" name="Textfeld 104">
            <a:extLst>
              <a:ext uri="{FF2B5EF4-FFF2-40B4-BE49-F238E27FC236}">
                <a16:creationId xmlns:a16="http://schemas.microsoft.com/office/drawing/2014/main" id="{D1A55734-C047-28F6-A9DE-0BAFA8DBA083}"/>
              </a:ext>
            </a:extLst>
          </p:cNvPr>
          <p:cNvSpPr txBox="1"/>
          <p:nvPr/>
        </p:nvSpPr>
        <p:spPr>
          <a:xfrm>
            <a:off x="16368952" y="37952123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Peptide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nanodisc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198">
            <a:extLst>
              <a:ext uri="{FF2B5EF4-FFF2-40B4-BE49-F238E27FC236}">
                <a16:creationId xmlns:a16="http://schemas.microsoft.com/office/drawing/2014/main" id="{39B813D1-6CC4-766E-FE14-798E81F3F8B9}"/>
              </a:ext>
            </a:extLst>
          </p:cNvPr>
          <p:cNvSpPr/>
          <p:nvPr/>
        </p:nvSpPr>
        <p:spPr>
          <a:xfrm>
            <a:off x="15284003" y="38638797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Z04</a:t>
            </a:r>
          </a:p>
        </p:txBody>
      </p:sp>
      <p:sp>
        <p:nvSpPr>
          <p:cNvPr id="22" name="Textfeld 106">
            <a:extLst>
              <a:ext uri="{FF2B5EF4-FFF2-40B4-BE49-F238E27FC236}">
                <a16:creationId xmlns:a16="http://schemas.microsoft.com/office/drawing/2014/main" id="{1EC9A12E-B655-995F-4FD9-9FB48B054636}"/>
              </a:ext>
            </a:extLst>
          </p:cNvPr>
          <p:cNvSpPr txBox="1"/>
          <p:nvPr/>
        </p:nvSpPr>
        <p:spPr>
          <a:xfrm>
            <a:off x="16370690" y="38582830"/>
            <a:ext cx="1116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Modeling of receptor-arrestin interaction, evolutionary analysis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200">
            <a:extLst>
              <a:ext uri="{FF2B5EF4-FFF2-40B4-BE49-F238E27FC236}">
                <a16:creationId xmlns:a16="http://schemas.microsoft.com/office/drawing/2014/main" id="{82C531B4-36B8-BF73-DEA9-619F67672673}"/>
              </a:ext>
            </a:extLst>
          </p:cNvPr>
          <p:cNvSpPr/>
          <p:nvPr/>
        </p:nvSpPr>
        <p:spPr>
          <a:xfrm>
            <a:off x="15285742" y="39899758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3" name="Textfeld 110">
            <a:extLst>
              <a:ext uri="{FF2B5EF4-FFF2-40B4-BE49-F238E27FC236}">
                <a16:creationId xmlns:a16="http://schemas.microsoft.com/office/drawing/2014/main" id="{E5B9AD64-A036-AAB8-472F-0CACD9882BA3}"/>
              </a:ext>
            </a:extLst>
          </p:cNvPr>
          <p:cNvSpPr txBox="1"/>
          <p:nvPr/>
        </p:nvSpPr>
        <p:spPr>
          <a:xfrm>
            <a:off x="16367212" y="39843338"/>
            <a:ext cx="1258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Molecular interaction of Y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NMR, modified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feld 112">
            <a:extLst>
              <a:ext uri="{FF2B5EF4-FFF2-40B4-BE49-F238E27FC236}">
                <a16:creationId xmlns:a16="http://schemas.microsoft.com/office/drawing/2014/main" id="{EE1BD1B5-876C-384B-3868-100099B00DC7}"/>
              </a:ext>
            </a:extLst>
          </p:cNvPr>
          <p:cNvSpPr txBox="1"/>
          <p:nvPr/>
        </p:nvSpPr>
        <p:spPr>
          <a:xfrm>
            <a:off x="16365474" y="40473592"/>
            <a:ext cx="1259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DEER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arrestin-Y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bgerundetes Rechteck 204">
            <a:extLst>
              <a:ext uri="{FF2B5EF4-FFF2-40B4-BE49-F238E27FC236}">
                <a16:creationId xmlns:a16="http://schemas.microsoft.com/office/drawing/2014/main" id="{EE2EEAEA-1E43-DEC7-02B8-1D200C420F08}"/>
              </a:ext>
            </a:extLst>
          </p:cNvPr>
          <p:cNvSpPr/>
          <p:nvPr/>
        </p:nvSpPr>
        <p:spPr>
          <a:xfrm>
            <a:off x="946089" y="39909385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</a:p>
        </p:txBody>
      </p:sp>
      <p:sp>
        <p:nvSpPr>
          <p:cNvPr id="3" name="Abgerundetes Rechteck 187">
            <a:extLst>
              <a:ext uri="{FF2B5EF4-FFF2-40B4-BE49-F238E27FC236}">
                <a16:creationId xmlns:a16="http://schemas.microsoft.com/office/drawing/2014/main" id="{670617C6-2444-9D06-126D-B3DDB4F5ABE1}"/>
              </a:ext>
            </a:extLst>
          </p:cNvPr>
          <p:cNvSpPr/>
          <p:nvPr/>
        </p:nvSpPr>
        <p:spPr>
          <a:xfrm>
            <a:off x="15284003" y="40519719"/>
            <a:ext cx="1008000" cy="468000"/>
          </a:xfrm>
          <a:prstGeom prst="roundRect">
            <a:avLst/>
          </a:prstGeom>
          <a:solidFill>
            <a:srgbClr val="67AD2E"/>
          </a:solidFill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C05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B4E50E3E-760D-ADB4-D099-367ECFFC9DC9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D4A71504-3426-0E56-E660-69F99BE4DD49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653" y="2906196"/>
            <a:ext cx="1682243" cy="1800000"/>
          </a:xfrm>
          <a:prstGeom prst="rect">
            <a:avLst/>
          </a:prstGeom>
        </p:spPr>
      </p:pic>
      <p:sp>
        <p:nvSpPr>
          <p:cNvPr id="52" name="Ellipse 51"/>
          <p:cNvSpPr/>
          <p:nvPr/>
        </p:nvSpPr>
        <p:spPr>
          <a:xfrm>
            <a:off x="27704653" y="2898206"/>
            <a:ext cx="1682243" cy="1807990"/>
          </a:xfrm>
          <a:prstGeom prst="ellipse">
            <a:avLst/>
          </a:prstGeom>
          <a:noFill/>
          <a:ln>
            <a:solidFill>
              <a:srgbClr val="023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68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38997" y="2913992"/>
            <a:ext cx="21074062" cy="857250"/>
          </a:xfrm>
        </p:spPr>
        <p:txBody>
          <a:bodyPr/>
          <a:lstStyle/>
          <a:p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7" name="Bildplatzhalter 26" descr="GK_B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77169"/>
            <a:ext cx="5429188" cy="2894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6" name="Rechteck 5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Introduction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current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state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research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8" name="Rechteck 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Outcome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first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funding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period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preliminary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work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23824" y="34365702"/>
            <a:ext cx="14073088" cy="1071570"/>
            <a:chOff x="923824" y="25047600"/>
            <a:chExt cx="14073088" cy="1071570"/>
          </a:xfrm>
        </p:grpSpPr>
        <p:sp>
          <p:nvSpPr>
            <p:cNvPr id="10" name="Rechteck 9"/>
            <p:cNvSpPr/>
            <p:nvPr/>
          </p:nvSpPr>
          <p:spPr>
            <a:xfrm>
              <a:off x="923824" y="25047600"/>
              <a:ext cx="14072285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platzhalter 15"/>
            <p:cNvSpPr txBox="1">
              <a:spLocks/>
            </p:cNvSpPr>
            <p:nvPr/>
          </p:nvSpPr>
          <p:spPr>
            <a:xfrm>
              <a:off x="995263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/>
                <a:t>Technical / </a:t>
              </a:r>
              <a:r>
                <a:rPr lang="de-DE" dirty="0" err="1"/>
                <a:t>methodological</a:t>
              </a:r>
              <a:r>
                <a:rPr lang="de-DE" dirty="0"/>
                <a:t> </a:t>
              </a:r>
              <a:r>
                <a:rPr lang="de-DE" dirty="0" err="1"/>
                <a:t>innovations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5282663" y="34365702"/>
            <a:ext cx="14073287" cy="1071570"/>
            <a:chOff x="15282663" y="25047600"/>
            <a:chExt cx="14073287" cy="1071570"/>
          </a:xfrm>
        </p:grpSpPr>
        <p:sp>
          <p:nvSpPr>
            <p:cNvPr id="12" name="Rechteck 11"/>
            <p:cNvSpPr/>
            <p:nvPr/>
          </p:nvSpPr>
          <p:spPr>
            <a:xfrm>
              <a:off x="15282663" y="25047600"/>
              <a:ext cx="14072285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platzhalter 15"/>
            <p:cNvSpPr txBox="1">
              <a:spLocks/>
            </p:cNvSpPr>
            <p:nvPr/>
          </p:nvSpPr>
          <p:spPr>
            <a:xfrm>
              <a:off x="15354301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/>
                <a:t>Publications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Report 2020 - 2023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1C883B5-F15A-16B6-5B62-08E9BC7FFE2A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22" name="Gerade Verbindung 29">
              <a:extLst>
                <a:ext uri="{FF2B5EF4-FFF2-40B4-BE49-F238E27FC236}">
                  <a16:creationId xmlns:a16="http://schemas.microsoft.com/office/drawing/2014/main" id="{9F51DAAF-045F-6F47-59CF-67628586BB6E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0">
              <a:extLst>
                <a:ext uri="{FF2B5EF4-FFF2-40B4-BE49-F238E27FC236}">
                  <a16:creationId xmlns:a16="http://schemas.microsoft.com/office/drawing/2014/main" id="{FD13C0A5-F321-CEE1-2F70-4CC5C564CE71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5663CCC9-A39A-4BF6-C99F-97364DBFCAF3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5" name="Textplatzhalter 24">
            <a:extLst>
              <a:ext uri="{FF2B5EF4-FFF2-40B4-BE49-F238E27FC236}">
                <a16:creationId xmlns:a16="http://schemas.microsoft.com/office/drawing/2014/main" id="{8DE3E7CE-0776-5499-B145-A37A3D00000B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" name="Textplatzhalter 24">
            <a:extLst>
              <a:ext uri="{FF2B5EF4-FFF2-40B4-BE49-F238E27FC236}">
                <a16:creationId xmlns:a16="http://schemas.microsoft.com/office/drawing/2014/main" id="{DD074F58-F4D7-C478-CEFE-D5EE279508D9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22198783-D28F-1AC3-DFA9-BD81FFCF3D3C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D69F31BA-1370-5888-E5FB-303646F26D05}"/>
              </a:ext>
            </a:extLst>
          </p:cNvPr>
          <p:cNvSpPr txBox="1">
            <a:spLocks/>
          </p:cNvSpPr>
          <p:nvPr/>
        </p:nvSpPr>
        <p:spPr>
          <a:xfrm>
            <a:off x="15282863" y="35589838"/>
            <a:ext cx="14001848" cy="5338279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(1) Aydin Y,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Böttke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T, Lam JH, Ernicke S, Fortmann A, Tretbar M,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Zarzycka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Gurevich VV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Katritch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Coin I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details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Class B GPCR-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arrestin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complex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revealed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genetically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encoded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crosslinkers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living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 Commun.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2023; 14:1151.</a:t>
            </a:r>
          </a:p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(2) Pohl F, Seufert F, Chung Y, Volke D, Hoffmann R,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Schöneberg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Langenhan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Hildebrand P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Sträter 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GAIN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domain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autoproteolysis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cleavage-resistance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adhesion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G-protein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coupled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receptors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bioRxiv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2023.03.12.532270.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5BC7F88-E65B-6A67-6244-416BF3A97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074" y="2887770"/>
            <a:ext cx="1832481" cy="1800000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6BF71570-CD81-8725-3A42-20BF9BE4A776}"/>
              </a:ext>
            </a:extLst>
          </p:cNvPr>
          <p:cNvSpPr/>
          <p:nvPr/>
        </p:nvSpPr>
        <p:spPr>
          <a:xfrm>
            <a:off x="27421073" y="2897401"/>
            <a:ext cx="1832481" cy="1800000"/>
          </a:xfrm>
          <a:prstGeom prst="ellipse">
            <a:avLst/>
          </a:prstGeom>
          <a:noFill/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38997" y="2905052"/>
            <a:ext cx="21074062" cy="857250"/>
          </a:xfrm>
        </p:spPr>
        <p:txBody>
          <a:bodyPr/>
          <a:lstStyle/>
          <a:p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7" name="Bildplatzhalter 26" descr="GK_B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77169"/>
            <a:ext cx="5429188" cy="2894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6" name="Rechteck 5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 err="1"/>
                <a:t>Aims</a:t>
              </a:r>
              <a:r>
                <a:rPr lang="de-DE" dirty="0"/>
                <a:t> / 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Hypothesis / Project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goals</a:t>
              </a: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8" name="Rechteck 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Work </a:t>
              </a: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program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2024 - 2027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939553" y="36597950"/>
            <a:ext cx="28503762" cy="1071570"/>
            <a:chOff x="923825" y="11688694"/>
            <a:chExt cx="28503762" cy="1071570"/>
          </a:xfrm>
        </p:grpSpPr>
        <p:sp>
          <p:nvSpPr>
            <p:cNvPr id="30" name="Rechteck 29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009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Collaborations</a:t>
              </a:r>
              <a:endParaRPr kumimoji="0" lang="de-DE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9CF7D7-9506-EE6D-907D-64FD08BD6331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5" name="Gerade Verbindung 29">
              <a:extLst>
                <a:ext uri="{FF2B5EF4-FFF2-40B4-BE49-F238E27FC236}">
                  <a16:creationId xmlns:a16="http://schemas.microsoft.com/office/drawing/2014/main" id="{285D2AEA-D51A-3D75-7786-82938EA9E330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0">
              <a:extLst>
                <a:ext uri="{FF2B5EF4-FFF2-40B4-BE49-F238E27FC236}">
                  <a16:creationId xmlns:a16="http://schemas.microsoft.com/office/drawing/2014/main" id="{F765919C-5C22-6248-BB05-D51C055C9B58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6CF96A8A-E756-0232-8996-041F0259FA2E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46CC8CDC-9B89-ED9B-C2E5-5D3FF7F47703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5BC7F88-E65B-6A67-6244-416BF3A97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074" y="2887770"/>
            <a:ext cx="1832481" cy="1800000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6BF71570-CD81-8725-3A42-20BF9BE4A776}"/>
              </a:ext>
            </a:extLst>
          </p:cNvPr>
          <p:cNvSpPr/>
          <p:nvPr/>
        </p:nvSpPr>
        <p:spPr>
          <a:xfrm>
            <a:off x="27421073" y="2897401"/>
            <a:ext cx="1832481" cy="1800000"/>
          </a:xfrm>
          <a:prstGeom prst="ellipse">
            <a:avLst/>
          </a:prstGeom>
          <a:noFill/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87">
            <a:extLst>
              <a:ext uri="{FF2B5EF4-FFF2-40B4-BE49-F238E27FC236}">
                <a16:creationId xmlns:a16="http://schemas.microsoft.com/office/drawing/2014/main" id="{64F2F6BE-4810-8B62-1529-720A14E0FA4F}"/>
              </a:ext>
            </a:extLst>
          </p:cNvPr>
          <p:cNvSpPr/>
          <p:nvPr/>
        </p:nvSpPr>
        <p:spPr>
          <a:xfrm>
            <a:off x="949567" y="38010241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A01</a:t>
            </a:r>
          </a:p>
        </p:txBody>
      </p:sp>
      <p:sp>
        <p:nvSpPr>
          <p:cNvPr id="15" name="Textfeld 61">
            <a:extLst>
              <a:ext uri="{FF2B5EF4-FFF2-40B4-BE49-F238E27FC236}">
                <a16:creationId xmlns:a16="http://schemas.microsoft.com/office/drawing/2014/main" id="{23C99A90-E922-4AFF-4D84-2C0EEDEF8C9B}"/>
              </a:ext>
            </a:extLst>
          </p:cNvPr>
          <p:cNvSpPr txBox="1"/>
          <p:nvPr/>
        </p:nvSpPr>
        <p:spPr>
          <a:xfrm>
            <a:off x="2031038" y="37953821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6" name="Abgerundetes Rechteck 189">
            <a:extLst>
              <a:ext uri="{FF2B5EF4-FFF2-40B4-BE49-F238E27FC236}">
                <a16:creationId xmlns:a16="http://schemas.microsoft.com/office/drawing/2014/main" id="{A46DADE6-BC4A-65E5-8902-53A940B25606}"/>
              </a:ext>
            </a:extLst>
          </p:cNvPr>
          <p:cNvSpPr/>
          <p:nvPr/>
        </p:nvSpPr>
        <p:spPr>
          <a:xfrm>
            <a:off x="951306" y="38640948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A03</a:t>
            </a:r>
          </a:p>
        </p:txBody>
      </p:sp>
      <p:sp>
        <p:nvSpPr>
          <p:cNvPr id="17" name="Textfeld 90">
            <a:extLst>
              <a:ext uri="{FF2B5EF4-FFF2-40B4-BE49-F238E27FC236}">
                <a16:creationId xmlns:a16="http://schemas.microsoft.com/office/drawing/2014/main" id="{87ED6539-4D25-CE0C-F209-DE6ABA83B075}"/>
              </a:ext>
            </a:extLst>
          </p:cNvPr>
          <p:cNvSpPr txBox="1"/>
          <p:nvPr/>
        </p:nvSpPr>
        <p:spPr>
          <a:xfrm>
            <a:off x="2032777" y="38584528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Recombinant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cell-free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8" name="Abgerundetes Rechteck 191">
            <a:extLst>
              <a:ext uri="{FF2B5EF4-FFF2-40B4-BE49-F238E27FC236}">
                <a16:creationId xmlns:a16="http://schemas.microsoft.com/office/drawing/2014/main" id="{F9774627-5EE9-53F8-C093-FE2AEE521239}"/>
              </a:ext>
            </a:extLst>
          </p:cNvPr>
          <p:cNvSpPr/>
          <p:nvPr/>
        </p:nvSpPr>
        <p:spPr>
          <a:xfrm>
            <a:off x="949567" y="39271202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A07</a:t>
            </a:r>
          </a:p>
        </p:txBody>
      </p:sp>
      <p:sp>
        <p:nvSpPr>
          <p:cNvPr id="19" name="Textfeld 98">
            <a:extLst>
              <a:ext uri="{FF2B5EF4-FFF2-40B4-BE49-F238E27FC236}">
                <a16:creationId xmlns:a16="http://schemas.microsoft.com/office/drawing/2014/main" id="{1AD48FF8-7C20-658F-4A1D-F0D632C46F0D}"/>
              </a:ext>
            </a:extLst>
          </p:cNvPr>
          <p:cNvSpPr txBox="1"/>
          <p:nvPr/>
        </p:nvSpPr>
        <p:spPr>
          <a:xfrm>
            <a:off x="2031037" y="39214782"/>
            <a:ext cx="1268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Computational modeling of receptor/ligand complexes using Rosetta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00">
            <a:extLst>
              <a:ext uri="{FF2B5EF4-FFF2-40B4-BE49-F238E27FC236}">
                <a16:creationId xmlns:a16="http://schemas.microsoft.com/office/drawing/2014/main" id="{1DD27D71-13A8-E0F7-32ED-3474A5731901}"/>
              </a:ext>
            </a:extLst>
          </p:cNvPr>
          <p:cNvSpPr txBox="1"/>
          <p:nvPr/>
        </p:nvSpPr>
        <p:spPr>
          <a:xfrm>
            <a:off x="2029299" y="39845036"/>
            <a:ext cx="1303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internalization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Abgerundetes Rechteck 194">
            <a:extLst>
              <a:ext uri="{FF2B5EF4-FFF2-40B4-BE49-F238E27FC236}">
                <a16:creationId xmlns:a16="http://schemas.microsoft.com/office/drawing/2014/main" id="{35C3C440-A9F2-6AFF-97FF-7FEA8ABC0A67}"/>
              </a:ext>
            </a:extLst>
          </p:cNvPr>
          <p:cNvSpPr/>
          <p:nvPr/>
        </p:nvSpPr>
        <p:spPr>
          <a:xfrm>
            <a:off x="946089" y="40532163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</a:p>
        </p:txBody>
      </p:sp>
      <p:sp>
        <p:nvSpPr>
          <p:cNvPr id="22" name="Textfeld 102">
            <a:extLst>
              <a:ext uri="{FF2B5EF4-FFF2-40B4-BE49-F238E27FC236}">
                <a16:creationId xmlns:a16="http://schemas.microsoft.com/office/drawing/2014/main" id="{024631D8-6154-F765-B773-664C480448F6}"/>
              </a:ext>
            </a:extLst>
          </p:cNvPr>
          <p:cNvSpPr txBox="1"/>
          <p:nvPr/>
        </p:nvSpPr>
        <p:spPr>
          <a:xfrm>
            <a:off x="2027560" y="40475290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GPCR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bgerundetes Rechteck 196">
            <a:extLst>
              <a:ext uri="{FF2B5EF4-FFF2-40B4-BE49-F238E27FC236}">
                <a16:creationId xmlns:a16="http://schemas.microsoft.com/office/drawing/2014/main" id="{AC3AAE4B-B8C7-5174-5145-8FC88E559123}"/>
              </a:ext>
            </a:extLst>
          </p:cNvPr>
          <p:cNvSpPr/>
          <p:nvPr/>
        </p:nvSpPr>
        <p:spPr>
          <a:xfrm>
            <a:off x="15287481" y="38008543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Z03</a:t>
            </a:r>
          </a:p>
        </p:txBody>
      </p:sp>
      <p:sp>
        <p:nvSpPr>
          <p:cNvPr id="26" name="Textfeld 104">
            <a:extLst>
              <a:ext uri="{FF2B5EF4-FFF2-40B4-BE49-F238E27FC236}">
                <a16:creationId xmlns:a16="http://schemas.microsoft.com/office/drawing/2014/main" id="{C90B9E00-0985-C65D-585D-CDD37AFEDE7F}"/>
              </a:ext>
            </a:extLst>
          </p:cNvPr>
          <p:cNvSpPr txBox="1"/>
          <p:nvPr/>
        </p:nvSpPr>
        <p:spPr>
          <a:xfrm>
            <a:off x="16368952" y="37952123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Peptide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nanodisc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198">
            <a:extLst>
              <a:ext uri="{FF2B5EF4-FFF2-40B4-BE49-F238E27FC236}">
                <a16:creationId xmlns:a16="http://schemas.microsoft.com/office/drawing/2014/main" id="{370A0BBB-F8EA-7F54-52F7-48640BDEF7FA}"/>
              </a:ext>
            </a:extLst>
          </p:cNvPr>
          <p:cNvSpPr/>
          <p:nvPr/>
        </p:nvSpPr>
        <p:spPr>
          <a:xfrm>
            <a:off x="15284003" y="38638797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Z04</a:t>
            </a:r>
          </a:p>
        </p:txBody>
      </p:sp>
      <p:sp>
        <p:nvSpPr>
          <p:cNvPr id="35" name="Textfeld 106">
            <a:extLst>
              <a:ext uri="{FF2B5EF4-FFF2-40B4-BE49-F238E27FC236}">
                <a16:creationId xmlns:a16="http://schemas.microsoft.com/office/drawing/2014/main" id="{60393048-EE27-D0E3-53FF-086059DE3BF2}"/>
              </a:ext>
            </a:extLst>
          </p:cNvPr>
          <p:cNvSpPr txBox="1"/>
          <p:nvPr/>
        </p:nvSpPr>
        <p:spPr>
          <a:xfrm>
            <a:off x="16370690" y="38582830"/>
            <a:ext cx="1116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Modeling of receptor-arrestin interaction, evolutionary analysis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200">
            <a:extLst>
              <a:ext uri="{FF2B5EF4-FFF2-40B4-BE49-F238E27FC236}">
                <a16:creationId xmlns:a16="http://schemas.microsoft.com/office/drawing/2014/main" id="{C4E58B17-871B-F676-E21F-E8438DDCD4A6}"/>
              </a:ext>
            </a:extLst>
          </p:cNvPr>
          <p:cNvSpPr/>
          <p:nvPr/>
        </p:nvSpPr>
        <p:spPr>
          <a:xfrm>
            <a:off x="15285742" y="39899758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feld 110">
            <a:extLst>
              <a:ext uri="{FF2B5EF4-FFF2-40B4-BE49-F238E27FC236}">
                <a16:creationId xmlns:a16="http://schemas.microsoft.com/office/drawing/2014/main" id="{24BAAC1F-92CB-28DD-D250-C867AE8ADC46}"/>
              </a:ext>
            </a:extLst>
          </p:cNvPr>
          <p:cNvSpPr txBox="1"/>
          <p:nvPr/>
        </p:nvSpPr>
        <p:spPr>
          <a:xfrm>
            <a:off x="16367212" y="39843338"/>
            <a:ext cx="1258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Molecular interaction of Y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NMR, modified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112">
            <a:extLst>
              <a:ext uri="{FF2B5EF4-FFF2-40B4-BE49-F238E27FC236}">
                <a16:creationId xmlns:a16="http://schemas.microsoft.com/office/drawing/2014/main" id="{1C23BFA9-361B-DFCA-3E97-FCAD585C638A}"/>
              </a:ext>
            </a:extLst>
          </p:cNvPr>
          <p:cNvSpPr txBox="1"/>
          <p:nvPr/>
        </p:nvSpPr>
        <p:spPr>
          <a:xfrm>
            <a:off x="16365474" y="40473592"/>
            <a:ext cx="1259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DEER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arrestin-Y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204">
            <a:extLst>
              <a:ext uri="{FF2B5EF4-FFF2-40B4-BE49-F238E27FC236}">
                <a16:creationId xmlns:a16="http://schemas.microsoft.com/office/drawing/2014/main" id="{191D9BB4-6885-B76B-DBCC-E11BE299E4BF}"/>
              </a:ext>
            </a:extLst>
          </p:cNvPr>
          <p:cNvSpPr/>
          <p:nvPr/>
        </p:nvSpPr>
        <p:spPr>
          <a:xfrm>
            <a:off x="946089" y="39909385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</a:p>
        </p:txBody>
      </p:sp>
      <p:sp>
        <p:nvSpPr>
          <p:cNvPr id="42" name="Abgerundetes Rechteck 187">
            <a:extLst>
              <a:ext uri="{FF2B5EF4-FFF2-40B4-BE49-F238E27FC236}">
                <a16:creationId xmlns:a16="http://schemas.microsoft.com/office/drawing/2014/main" id="{2F3762B5-2F38-AE69-660B-4735D43E48C2}"/>
              </a:ext>
            </a:extLst>
          </p:cNvPr>
          <p:cNvSpPr/>
          <p:nvPr/>
        </p:nvSpPr>
        <p:spPr>
          <a:xfrm>
            <a:off x="15284003" y="40519719"/>
            <a:ext cx="1008000" cy="468000"/>
          </a:xfrm>
          <a:prstGeom prst="roundRect">
            <a:avLst/>
          </a:prstGeom>
          <a:solidFill>
            <a:srgbClr val="67AD2E"/>
          </a:solidFill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C05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F40918D9-E838-B92D-4593-FB20066FAD46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1815AA8-C16F-821E-EE47-E37589F03CD6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2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7" name="Bildplatzhalter 26" descr="GK_C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32266"/>
            <a:ext cx="4857684" cy="2965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42422"/>
            <a:ext cx="28503762" cy="1071570"/>
            <a:chOff x="923825" y="4830646"/>
            <a:chExt cx="28503762" cy="1071570"/>
          </a:xfrm>
        </p:grpSpPr>
        <p:sp>
          <p:nvSpPr>
            <p:cNvPr id="6" name="Rechteck 5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Introduction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Current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state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research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8" name="Rechteck 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Outcome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first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funding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period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preliminary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de-DE" dirty="0" err="1"/>
                <a:t>work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23824" y="34662284"/>
            <a:ext cx="14073287" cy="1071570"/>
            <a:chOff x="923824" y="25047600"/>
            <a:chExt cx="14073287" cy="1071570"/>
          </a:xfrm>
        </p:grpSpPr>
        <p:sp>
          <p:nvSpPr>
            <p:cNvPr id="10" name="Rechteck 9"/>
            <p:cNvSpPr/>
            <p:nvPr/>
          </p:nvSpPr>
          <p:spPr>
            <a:xfrm>
              <a:off x="923824" y="25047600"/>
              <a:ext cx="14072285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platzhalter 15"/>
            <p:cNvSpPr txBox="1">
              <a:spLocks/>
            </p:cNvSpPr>
            <p:nvPr/>
          </p:nvSpPr>
          <p:spPr>
            <a:xfrm>
              <a:off x="995462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Technical /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method</a:t>
              </a:r>
              <a:r>
                <a:rPr lang="de-DE" dirty="0" err="1"/>
                <a:t>ological</a:t>
              </a:r>
              <a:r>
                <a:rPr lang="de-DE" dirty="0"/>
                <a:t> </a:t>
              </a:r>
              <a:r>
                <a:rPr lang="de-DE" dirty="0" err="1"/>
                <a:t>innovations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5282663" y="34662284"/>
            <a:ext cx="14073287" cy="1071570"/>
            <a:chOff x="15282663" y="25047600"/>
            <a:chExt cx="14073287" cy="1071570"/>
          </a:xfrm>
        </p:grpSpPr>
        <p:sp>
          <p:nvSpPr>
            <p:cNvPr id="12" name="Rechteck 11"/>
            <p:cNvSpPr/>
            <p:nvPr/>
          </p:nvSpPr>
          <p:spPr>
            <a:xfrm>
              <a:off x="15282663" y="25047600"/>
              <a:ext cx="14072285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platzhalter 15"/>
            <p:cNvSpPr txBox="1">
              <a:spLocks/>
            </p:cNvSpPr>
            <p:nvPr/>
          </p:nvSpPr>
          <p:spPr>
            <a:xfrm>
              <a:off x="15354301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/>
                <a:t>Publications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Report 2020 - 2023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9959222-6E15-FE6A-D469-7A483E68B1F9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5" name="Gerade Verbindung 29">
              <a:extLst>
                <a:ext uri="{FF2B5EF4-FFF2-40B4-BE49-F238E27FC236}">
                  <a16:creationId xmlns:a16="http://schemas.microsoft.com/office/drawing/2014/main" id="{00838C06-6684-55A9-9BD4-415665AE425C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0">
              <a:extLst>
                <a:ext uri="{FF2B5EF4-FFF2-40B4-BE49-F238E27FC236}">
                  <a16:creationId xmlns:a16="http://schemas.microsoft.com/office/drawing/2014/main" id="{FD52CF6E-2872-4AA2-BB57-E0049B07F704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575D885C-086B-FA88-7EDD-9DD94C0D6F80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4AA486DE-A049-F9FB-3580-5F625C845635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8A3A859B-79FB-B2DD-E0AB-90E1058ED048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2EE52D75-3071-882D-5221-5E0279B0D626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478B48A3-646B-9AD2-5211-E999111DA56D}"/>
              </a:ext>
            </a:extLst>
          </p:cNvPr>
          <p:cNvSpPr txBox="1">
            <a:spLocks/>
          </p:cNvSpPr>
          <p:nvPr/>
        </p:nvSpPr>
        <p:spPr>
          <a:xfrm>
            <a:off x="15282863" y="35868183"/>
            <a:ext cx="14001848" cy="5338279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(1) Aydin Y,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Böttke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T, Lam JH, Ernicke S, Fortmann A, Tretbar M,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Zarzycka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Gurevich VV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Katritch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Coin I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details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Class B GPCR-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arrestin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complex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revealed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genetically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encoded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crosslinkers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living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 Commun.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2023; 14:1151.</a:t>
            </a:r>
          </a:p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(2) Pohl F, Seufert F, Chung Y, Volke D, Hoffmann R,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Schöneberg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Langenhan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Hildebrand P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Sträter 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GAIN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domain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autoproteolysis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cleavage-resistance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adhesion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G-protein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coupled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receptors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bioRxiv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2023.03.12.532270.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139" y="2826198"/>
            <a:ext cx="1800000" cy="18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791" y="2820665"/>
            <a:ext cx="1670471" cy="1800000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25509139" y="2811684"/>
            <a:ext cx="1800200" cy="1814514"/>
          </a:xfrm>
          <a:prstGeom prst="ellipse">
            <a:avLst/>
          </a:prstGeom>
          <a:noFill/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27589791" y="2804082"/>
            <a:ext cx="1670471" cy="1822116"/>
          </a:xfrm>
          <a:prstGeom prst="ellipse">
            <a:avLst/>
          </a:prstGeom>
          <a:noFill/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38997" y="2719852"/>
            <a:ext cx="21074062" cy="857250"/>
          </a:xfrm>
        </p:spPr>
        <p:txBody>
          <a:bodyPr/>
          <a:lstStyle/>
          <a:p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7" name="Bildplatzhalter 26" descr="GK_C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32266"/>
            <a:ext cx="4857684" cy="2965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6" name="Rechteck 5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Aims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/ Hypothesis / Project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goals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8" name="Rechteck 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Work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program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2024 - 2027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939553" y="36597950"/>
            <a:ext cx="28503762" cy="1071570"/>
            <a:chOff x="923825" y="11688694"/>
            <a:chExt cx="28503762" cy="1071570"/>
          </a:xfrm>
        </p:grpSpPr>
        <p:sp>
          <p:nvSpPr>
            <p:cNvPr id="30" name="Rechteck 29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67A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Collaborations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E78F925-5391-E5A1-6623-3DDAFF9B90BD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5" name="Gerade Verbindung 29">
              <a:extLst>
                <a:ext uri="{FF2B5EF4-FFF2-40B4-BE49-F238E27FC236}">
                  <a16:creationId xmlns:a16="http://schemas.microsoft.com/office/drawing/2014/main" id="{A07F2627-97CB-B6AD-89EF-457245C03B00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30">
              <a:extLst>
                <a:ext uri="{FF2B5EF4-FFF2-40B4-BE49-F238E27FC236}">
                  <a16:creationId xmlns:a16="http://schemas.microsoft.com/office/drawing/2014/main" id="{1FDFC767-330B-11C6-FBD3-A3F72DE2D5B3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F7DF02EF-26E6-6842-F2A9-FE22EA195105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2" name="Textplatzhalter 24">
            <a:extLst>
              <a:ext uri="{FF2B5EF4-FFF2-40B4-BE49-F238E27FC236}">
                <a16:creationId xmlns:a16="http://schemas.microsoft.com/office/drawing/2014/main" id="{D905623B-6CF8-E0EE-4270-46D110D654A0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3" name="Abgerundetes Rechteck 187">
            <a:extLst>
              <a:ext uri="{FF2B5EF4-FFF2-40B4-BE49-F238E27FC236}">
                <a16:creationId xmlns:a16="http://schemas.microsoft.com/office/drawing/2014/main" id="{06EF1EC7-7471-9218-CA32-F9D251FD1927}"/>
              </a:ext>
            </a:extLst>
          </p:cNvPr>
          <p:cNvSpPr/>
          <p:nvPr/>
        </p:nvSpPr>
        <p:spPr>
          <a:xfrm>
            <a:off x="949567" y="38010241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A01</a:t>
            </a:r>
          </a:p>
        </p:txBody>
      </p:sp>
      <p:sp>
        <p:nvSpPr>
          <p:cNvPr id="14" name="Textfeld 61">
            <a:extLst>
              <a:ext uri="{FF2B5EF4-FFF2-40B4-BE49-F238E27FC236}">
                <a16:creationId xmlns:a16="http://schemas.microsoft.com/office/drawing/2014/main" id="{3A4935C0-215F-A897-6C0A-744EBA5D60B5}"/>
              </a:ext>
            </a:extLst>
          </p:cNvPr>
          <p:cNvSpPr txBox="1"/>
          <p:nvPr/>
        </p:nvSpPr>
        <p:spPr>
          <a:xfrm>
            <a:off x="2031038" y="37953821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5" name="Abgerundetes Rechteck 189">
            <a:extLst>
              <a:ext uri="{FF2B5EF4-FFF2-40B4-BE49-F238E27FC236}">
                <a16:creationId xmlns:a16="http://schemas.microsoft.com/office/drawing/2014/main" id="{6CB1DC11-C4D9-91C7-1D26-698BAC804E34}"/>
              </a:ext>
            </a:extLst>
          </p:cNvPr>
          <p:cNvSpPr/>
          <p:nvPr/>
        </p:nvSpPr>
        <p:spPr>
          <a:xfrm>
            <a:off x="951306" y="38640948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A03</a:t>
            </a:r>
          </a:p>
        </p:txBody>
      </p:sp>
      <p:sp>
        <p:nvSpPr>
          <p:cNvPr id="16" name="Textfeld 90">
            <a:extLst>
              <a:ext uri="{FF2B5EF4-FFF2-40B4-BE49-F238E27FC236}">
                <a16:creationId xmlns:a16="http://schemas.microsoft.com/office/drawing/2014/main" id="{E13ED8BC-C073-C323-B447-703A2AC3DA96}"/>
              </a:ext>
            </a:extLst>
          </p:cNvPr>
          <p:cNvSpPr txBox="1"/>
          <p:nvPr/>
        </p:nvSpPr>
        <p:spPr>
          <a:xfrm>
            <a:off x="2032777" y="38584528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Recombinant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cell-free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7" name="Abgerundetes Rechteck 191">
            <a:extLst>
              <a:ext uri="{FF2B5EF4-FFF2-40B4-BE49-F238E27FC236}">
                <a16:creationId xmlns:a16="http://schemas.microsoft.com/office/drawing/2014/main" id="{D63076C7-F56D-DB79-617A-93F9EA421721}"/>
              </a:ext>
            </a:extLst>
          </p:cNvPr>
          <p:cNvSpPr/>
          <p:nvPr/>
        </p:nvSpPr>
        <p:spPr>
          <a:xfrm>
            <a:off x="949567" y="39271202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A07</a:t>
            </a:r>
          </a:p>
        </p:txBody>
      </p:sp>
      <p:sp>
        <p:nvSpPr>
          <p:cNvPr id="18" name="Textfeld 98">
            <a:extLst>
              <a:ext uri="{FF2B5EF4-FFF2-40B4-BE49-F238E27FC236}">
                <a16:creationId xmlns:a16="http://schemas.microsoft.com/office/drawing/2014/main" id="{65DE1985-0E42-CA6D-168D-B672BE776158}"/>
              </a:ext>
            </a:extLst>
          </p:cNvPr>
          <p:cNvSpPr txBox="1"/>
          <p:nvPr/>
        </p:nvSpPr>
        <p:spPr>
          <a:xfrm>
            <a:off x="2031037" y="39214782"/>
            <a:ext cx="1268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Computational modeling of receptor/ligand complexes using Rosetta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00">
            <a:extLst>
              <a:ext uri="{FF2B5EF4-FFF2-40B4-BE49-F238E27FC236}">
                <a16:creationId xmlns:a16="http://schemas.microsoft.com/office/drawing/2014/main" id="{9FED24D1-DA1F-40C1-1C13-1DC0BF23E613}"/>
              </a:ext>
            </a:extLst>
          </p:cNvPr>
          <p:cNvSpPr txBox="1"/>
          <p:nvPr/>
        </p:nvSpPr>
        <p:spPr>
          <a:xfrm>
            <a:off x="2029299" y="39845036"/>
            <a:ext cx="1303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internalization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Abgerundetes Rechteck 194">
            <a:extLst>
              <a:ext uri="{FF2B5EF4-FFF2-40B4-BE49-F238E27FC236}">
                <a16:creationId xmlns:a16="http://schemas.microsoft.com/office/drawing/2014/main" id="{94200C67-00DA-F6AE-F04F-9A376178061E}"/>
              </a:ext>
            </a:extLst>
          </p:cNvPr>
          <p:cNvSpPr/>
          <p:nvPr/>
        </p:nvSpPr>
        <p:spPr>
          <a:xfrm>
            <a:off x="946089" y="40532163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</a:p>
        </p:txBody>
      </p:sp>
      <p:sp>
        <p:nvSpPr>
          <p:cNvPr id="21" name="Textfeld 102">
            <a:extLst>
              <a:ext uri="{FF2B5EF4-FFF2-40B4-BE49-F238E27FC236}">
                <a16:creationId xmlns:a16="http://schemas.microsoft.com/office/drawing/2014/main" id="{B8BF2896-27E7-9CFA-5E3A-847F7E6AAD1D}"/>
              </a:ext>
            </a:extLst>
          </p:cNvPr>
          <p:cNvSpPr txBox="1"/>
          <p:nvPr/>
        </p:nvSpPr>
        <p:spPr>
          <a:xfrm>
            <a:off x="2027560" y="40475290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GPCR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bgerundetes Rechteck 196">
            <a:extLst>
              <a:ext uri="{FF2B5EF4-FFF2-40B4-BE49-F238E27FC236}">
                <a16:creationId xmlns:a16="http://schemas.microsoft.com/office/drawing/2014/main" id="{41CFB978-8170-2387-E92E-DEE01B4ADF7B}"/>
              </a:ext>
            </a:extLst>
          </p:cNvPr>
          <p:cNvSpPr/>
          <p:nvPr/>
        </p:nvSpPr>
        <p:spPr>
          <a:xfrm>
            <a:off x="15287481" y="38008543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Z03</a:t>
            </a:r>
          </a:p>
        </p:txBody>
      </p:sp>
      <p:sp>
        <p:nvSpPr>
          <p:cNvPr id="26" name="Textfeld 104">
            <a:extLst>
              <a:ext uri="{FF2B5EF4-FFF2-40B4-BE49-F238E27FC236}">
                <a16:creationId xmlns:a16="http://schemas.microsoft.com/office/drawing/2014/main" id="{7182A748-17D0-A61D-3337-46213C1FBB92}"/>
              </a:ext>
            </a:extLst>
          </p:cNvPr>
          <p:cNvSpPr txBox="1"/>
          <p:nvPr/>
        </p:nvSpPr>
        <p:spPr>
          <a:xfrm>
            <a:off x="16368952" y="37952123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Peptide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nanodisc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198">
            <a:extLst>
              <a:ext uri="{FF2B5EF4-FFF2-40B4-BE49-F238E27FC236}">
                <a16:creationId xmlns:a16="http://schemas.microsoft.com/office/drawing/2014/main" id="{3851DABA-671A-A0FA-AEF1-114E74194798}"/>
              </a:ext>
            </a:extLst>
          </p:cNvPr>
          <p:cNvSpPr/>
          <p:nvPr/>
        </p:nvSpPr>
        <p:spPr>
          <a:xfrm>
            <a:off x="15284003" y="38638797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Z04</a:t>
            </a:r>
          </a:p>
        </p:txBody>
      </p:sp>
      <p:sp>
        <p:nvSpPr>
          <p:cNvPr id="33" name="Textfeld 106">
            <a:extLst>
              <a:ext uri="{FF2B5EF4-FFF2-40B4-BE49-F238E27FC236}">
                <a16:creationId xmlns:a16="http://schemas.microsoft.com/office/drawing/2014/main" id="{48B52BD0-9109-199B-A44B-4BA7529F5288}"/>
              </a:ext>
            </a:extLst>
          </p:cNvPr>
          <p:cNvSpPr txBox="1"/>
          <p:nvPr/>
        </p:nvSpPr>
        <p:spPr>
          <a:xfrm>
            <a:off x="16370690" y="38582830"/>
            <a:ext cx="1116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Modeling of receptor-arrestin interaction, evolutionary analysis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bgerundetes Rechteck 200">
            <a:extLst>
              <a:ext uri="{FF2B5EF4-FFF2-40B4-BE49-F238E27FC236}">
                <a16:creationId xmlns:a16="http://schemas.microsoft.com/office/drawing/2014/main" id="{A5F0BC7E-66CA-F3FD-E01E-CED776B630DD}"/>
              </a:ext>
            </a:extLst>
          </p:cNvPr>
          <p:cNvSpPr/>
          <p:nvPr/>
        </p:nvSpPr>
        <p:spPr>
          <a:xfrm>
            <a:off x="15285742" y="39899758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feld 110">
            <a:extLst>
              <a:ext uri="{FF2B5EF4-FFF2-40B4-BE49-F238E27FC236}">
                <a16:creationId xmlns:a16="http://schemas.microsoft.com/office/drawing/2014/main" id="{DB13119B-6D4B-5472-CB82-E8D640C73C25}"/>
              </a:ext>
            </a:extLst>
          </p:cNvPr>
          <p:cNvSpPr txBox="1"/>
          <p:nvPr/>
        </p:nvSpPr>
        <p:spPr>
          <a:xfrm>
            <a:off x="16367212" y="39843338"/>
            <a:ext cx="1258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Molecular interaction of Y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NMR, modified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112">
            <a:extLst>
              <a:ext uri="{FF2B5EF4-FFF2-40B4-BE49-F238E27FC236}">
                <a16:creationId xmlns:a16="http://schemas.microsoft.com/office/drawing/2014/main" id="{0D75B733-3AC8-B9EA-1361-5A294B2822AF}"/>
              </a:ext>
            </a:extLst>
          </p:cNvPr>
          <p:cNvSpPr txBox="1"/>
          <p:nvPr/>
        </p:nvSpPr>
        <p:spPr>
          <a:xfrm>
            <a:off x="16365474" y="40473592"/>
            <a:ext cx="1259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DEER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arrestin-Y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204">
            <a:extLst>
              <a:ext uri="{FF2B5EF4-FFF2-40B4-BE49-F238E27FC236}">
                <a16:creationId xmlns:a16="http://schemas.microsoft.com/office/drawing/2014/main" id="{638D877C-1608-8A7D-40A3-F4175B577BFC}"/>
              </a:ext>
            </a:extLst>
          </p:cNvPr>
          <p:cNvSpPr/>
          <p:nvPr/>
        </p:nvSpPr>
        <p:spPr>
          <a:xfrm>
            <a:off x="946089" y="39909385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</a:p>
        </p:txBody>
      </p:sp>
      <p:sp>
        <p:nvSpPr>
          <p:cNvPr id="42" name="Abgerundetes Rechteck 187">
            <a:extLst>
              <a:ext uri="{FF2B5EF4-FFF2-40B4-BE49-F238E27FC236}">
                <a16:creationId xmlns:a16="http://schemas.microsoft.com/office/drawing/2014/main" id="{802BF32E-5D23-6A72-F6B0-074CB4B5B538}"/>
              </a:ext>
            </a:extLst>
          </p:cNvPr>
          <p:cNvSpPr/>
          <p:nvPr/>
        </p:nvSpPr>
        <p:spPr>
          <a:xfrm>
            <a:off x="15284003" y="40519719"/>
            <a:ext cx="1008000" cy="468000"/>
          </a:xfrm>
          <a:prstGeom prst="roundRect">
            <a:avLst/>
          </a:prstGeom>
          <a:solidFill>
            <a:srgbClr val="67AD2E"/>
          </a:solidFill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C05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310E98D6-94A0-4BEC-3318-A00247F43C86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0E9FBDFC-F02B-76A2-A7AE-AC1E092C7D02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791" y="2820665"/>
            <a:ext cx="1670471" cy="1800000"/>
          </a:xfrm>
          <a:prstGeom prst="rect">
            <a:avLst/>
          </a:prstGeom>
        </p:spPr>
      </p:pic>
      <p:sp>
        <p:nvSpPr>
          <p:cNvPr id="46" name="Ellipse 45"/>
          <p:cNvSpPr/>
          <p:nvPr/>
        </p:nvSpPr>
        <p:spPr>
          <a:xfrm>
            <a:off x="27589791" y="2820664"/>
            <a:ext cx="1670471" cy="1811975"/>
          </a:xfrm>
          <a:prstGeom prst="ellipse">
            <a:avLst/>
          </a:prstGeom>
          <a:noFill/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40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7" name="Bildplatzhalter 26" descr="GK_Z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74155"/>
            <a:ext cx="5429188" cy="2927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6" name="Rechteck 5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Structure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the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service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project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8" name="Rechteck 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Outcome /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Results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first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funding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period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23824" y="33141566"/>
            <a:ext cx="14073287" cy="1071570"/>
            <a:chOff x="923824" y="25047600"/>
            <a:chExt cx="14073287" cy="1071570"/>
          </a:xfrm>
        </p:grpSpPr>
        <p:sp>
          <p:nvSpPr>
            <p:cNvPr id="10" name="Rechteck 9"/>
            <p:cNvSpPr/>
            <p:nvPr/>
          </p:nvSpPr>
          <p:spPr>
            <a:xfrm>
              <a:off x="923824" y="25047600"/>
              <a:ext cx="14072285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platzhalter 15"/>
            <p:cNvSpPr txBox="1">
              <a:spLocks/>
            </p:cNvSpPr>
            <p:nvPr/>
          </p:nvSpPr>
          <p:spPr>
            <a:xfrm>
              <a:off x="995462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indent="-1566161">
                <a:spcBef>
                  <a:spcPct val="20000"/>
                </a:spcBef>
                <a:defRPr/>
              </a:pPr>
              <a:r>
                <a:rPr lang="de-DE" dirty="0"/>
                <a:t>Technical / </a:t>
              </a:r>
              <a:r>
                <a:rPr lang="de-DE" dirty="0" err="1"/>
                <a:t>methodological</a:t>
              </a:r>
              <a:r>
                <a:rPr lang="de-DE" dirty="0"/>
                <a:t> </a:t>
              </a:r>
              <a:r>
                <a:rPr lang="de-DE" dirty="0" err="1"/>
                <a:t>innovations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5282663" y="33141566"/>
            <a:ext cx="14073287" cy="1071570"/>
            <a:chOff x="15282663" y="25047600"/>
            <a:chExt cx="14073287" cy="1071570"/>
          </a:xfrm>
        </p:grpSpPr>
        <p:sp>
          <p:nvSpPr>
            <p:cNvPr id="12" name="Rechteck 11"/>
            <p:cNvSpPr/>
            <p:nvPr/>
          </p:nvSpPr>
          <p:spPr>
            <a:xfrm>
              <a:off x="15282663" y="25047600"/>
              <a:ext cx="14072285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platzhalter 15"/>
            <p:cNvSpPr txBox="1">
              <a:spLocks/>
            </p:cNvSpPr>
            <p:nvPr/>
          </p:nvSpPr>
          <p:spPr>
            <a:xfrm>
              <a:off x="15354301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/>
                <a:t>Publications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Report 2020 - 2023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4C9E1C7-BC40-8BF0-E067-B07F6801F48E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5" name="Gerade Verbindung 29">
              <a:extLst>
                <a:ext uri="{FF2B5EF4-FFF2-40B4-BE49-F238E27FC236}">
                  <a16:creationId xmlns:a16="http://schemas.microsoft.com/office/drawing/2014/main" id="{2D6D4217-F9E0-9652-2A9F-982496C92D61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0">
              <a:extLst>
                <a:ext uri="{FF2B5EF4-FFF2-40B4-BE49-F238E27FC236}">
                  <a16:creationId xmlns:a16="http://schemas.microsoft.com/office/drawing/2014/main" id="{CC562B48-27B3-FACE-332F-FF7F043DE10E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E958B2AE-AD28-B1E4-8011-6C0FD29A0CB3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DCCDCC63-4B77-EB57-F7B6-A61384B9A825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3CB09D87-97D1-663D-386B-3261FB1EC59F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0261D6C9-A150-8236-9B0F-2B75EA449988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E88BB453-A6F9-2348-2CD6-94EE30EB7163}"/>
              </a:ext>
            </a:extLst>
          </p:cNvPr>
          <p:cNvSpPr txBox="1">
            <a:spLocks/>
          </p:cNvSpPr>
          <p:nvPr/>
        </p:nvSpPr>
        <p:spPr>
          <a:xfrm>
            <a:off x="15282863" y="34356011"/>
            <a:ext cx="14001848" cy="6850447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(1) Aydin Y,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Böttke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T, Lam JH, Ernicke S, Fortmann A, Tretbar M,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Zarzycka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Gurevich VV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Katritch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Coin I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details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Class B GPCR-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arrestin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complex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revealed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genetically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encoded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crosslinkers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living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cells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 Commun.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2023; 14:1151.</a:t>
            </a:r>
          </a:p>
          <a:p>
            <a:pPr marL="530225" marR="0" lvl="0" indent="-530225" algn="just" defTabSz="4176431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(2) Pohl F, Seufert F, Chung Y, Volke D, Hoffmann R,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Schöneberg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Langenhan 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Hildebrand P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Sträter 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GAIN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domain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autoproteolysis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cleavage-resistance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adhesion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G-protein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coupled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receptors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de-DE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bioRxiv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2023.03.12.532270.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52DF73A-E42B-CBA6-4A39-FEBCE6E1937F}"/>
              </a:ext>
            </a:extLst>
          </p:cNvPr>
          <p:cNvGrpSpPr/>
          <p:nvPr/>
        </p:nvGrpSpPr>
        <p:grpSpPr>
          <a:xfrm>
            <a:off x="25551023" y="2886907"/>
            <a:ext cx="1832483" cy="1808409"/>
            <a:chOff x="25551023" y="2887770"/>
            <a:chExt cx="1832483" cy="1808409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B10B045-23B4-AC14-93A1-C16B0628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025" y="2887770"/>
              <a:ext cx="1832481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0F3E00AC-9CB5-82F8-EDB5-F812DFFAAB3A}"/>
                </a:ext>
              </a:extLst>
            </p:cNvPr>
            <p:cNvSpPr/>
            <p:nvPr/>
          </p:nvSpPr>
          <p:spPr>
            <a:xfrm>
              <a:off x="25551023" y="2896179"/>
              <a:ext cx="1830323" cy="1800000"/>
            </a:xfrm>
            <a:prstGeom prst="ellipse">
              <a:avLst/>
            </a:prstGeom>
            <a:noFill/>
            <a:ln>
              <a:solidFill>
                <a:srgbClr val="839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6DE2EEAC-AF8C-83B0-1236-1DB496E86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331" y="2898206"/>
            <a:ext cx="1742553" cy="1800000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32F65A85-265C-BA90-3998-9B1FD05B3A02}"/>
              </a:ext>
            </a:extLst>
          </p:cNvPr>
          <p:cNvSpPr/>
          <p:nvPr/>
        </p:nvSpPr>
        <p:spPr>
          <a:xfrm>
            <a:off x="27537330" y="2898206"/>
            <a:ext cx="1742553" cy="1800000"/>
          </a:xfrm>
          <a:prstGeom prst="ellipse">
            <a:avLst/>
          </a:prstGeom>
          <a:noFill/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638997" y="901556"/>
            <a:ext cx="21715951" cy="1143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7638997" y="2694445"/>
            <a:ext cx="21074062" cy="857250"/>
          </a:xfrm>
        </p:spPr>
        <p:txBody>
          <a:bodyPr/>
          <a:lstStyle/>
          <a:p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27" name="Bildplatzhalter 26" descr="GK_Z01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995363" y="874155"/>
            <a:ext cx="5429188" cy="2927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uppieren 22"/>
          <p:cNvGrpSpPr/>
          <p:nvPr/>
        </p:nvGrpSpPr>
        <p:grpSpPr>
          <a:xfrm>
            <a:off x="923825" y="4830646"/>
            <a:ext cx="28503762" cy="1071570"/>
            <a:chOff x="923825" y="4830646"/>
            <a:chExt cx="28503762" cy="1071570"/>
          </a:xfrm>
        </p:grpSpPr>
        <p:sp>
          <p:nvSpPr>
            <p:cNvPr id="6" name="Rechteck 5"/>
            <p:cNvSpPr/>
            <p:nvPr/>
          </p:nvSpPr>
          <p:spPr>
            <a:xfrm>
              <a:off x="923825" y="4830646"/>
              <a:ext cx="28503762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platzhalter 15"/>
            <p:cNvSpPr txBox="1">
              <a:spLocks/>
            </p:cNvSpPr>
            <p:nvPr/>
          </p:nvSpPr>
          <p:spPr>
            <a:xfrm>
              <a:off x="995462" y="4973522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de-DE" dirty="0" err="1"/>
                <a:t>Introduction</a:t>
              </a:r>
              <a:r>
                <a:rPr lang="de-DE" dirty="0"/>
                <a:t> / Project </a:t>
              </a:r>
              <a:r>
                <a:rPr lang="de-DE" dirty="0" err="1"/>
                <a:t>goals</a:t>
              </a:r>
              <a:r>
                <a:rPr lang="de-DE" dirty="0"/>
                <a:t> 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23825" y="11688694"/>
            <a:ext cx="28503762" cy="1071570"/>
            <a:chOff x="923825" y="11688694"/>
            <a:chExt cx="28503762" cy="1071570"/>
          </a:xfrm>
        </p:grpSpPr>
        <p:sp>
          <p:nvSpPr>
            <p:cNvPr id="8" name="Rechteck 7"/>
            <p:cNvSpPr/>
            <p:nvPr/>
          </p:nvSpPr>
          <p:spPr>
            <a:xfrm>
              <a:off x="923825" y="11688694"/>
              <a:ext cx="28503762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platzhalter 15"/>
            <p:cNvSpPr txBox="1">
              <a:spLocks/>
            </p:cNvSpPr>
            <p:nvPr/>
          </p:nvSpPr>
          <p:spPr>
            <a:xfrm>
              <a:off x="995462" y="11831570"/>
              <a:ext cx="28360687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Work </a:t>
              </a: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program</a:t>
              </a: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23824" y="33582164"/>
            <a:ext cx="14073287" cy="1071570"/>
            <a:chOff x="923824" y="25047600"/>
            <a:chExt cx="14073287" cy="1071570"/>
          </a:xfrm>
        </p:grpSpPr>
        <p:sp>
          <p:nvSpPr>
            <p:cNvPr id="10" name="Rechteck 9"/>
            <p:cNvSpPr/>
            <p:nvPr/>
          </p:nvSpPr>
          <p:spPr>
            <a:xfrm>
              <a:off x="923824" y="25047600"/>
              <a:ext cx="14072285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platzhalter 15"/>
            <p:cNvSpPr txBox="1">
              <a:spLocks/>
            </p:cNvSpPr>
            <p:nvPr/>
          </p:nvSpPr>
          <p:spPr>
            <a:xfrm>
              <a:off x="995462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Infrastructure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5282663" y="33582164"/>
            <a:ext cx="14073287" cy="1071570"/>
            <a:chOff x="15282663" y="25047600"/>
            <a:chExt cx="14073287" cy="1071570"/>
          </a:xfrm>
        </p:grpSpPr>
        <p:sp>
          <p:nvSpPr>
            <p:cNvPr id="12" name="Rechteck 11"/>
            <p:cNvSpPr/>
            <p:nvPr/>
          </p:nvSpPr>
          <p:spPr>
            <a:xfrm>
              <a:off x="15282663" y="25047600"/>
              <a:ext cx="14072285" cy="1071570"/>
            </a:xfrm>
            <a:prstGeom prst="rect">
              <a:avLst/>
            </a:prstGeom>
            <a:solidFill>
              <a:srgbClr val="839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platzhalter 15"/>
            <p:cNvSpPr txBox="1">
              <a:spLocks/>
            </p:cNvSpPr>
            <p:nvPr/>
          </p:nvSpPr>
          <p:spPr>
            <a:xfrm>
              <a:off x="15354301" y="25190476"/>
              <a:ext cx="14001649" cy="714373"/>
            </a:xfrm>
            <a:prstGeom prst="rect">
              <a:avLst/>
            </a:prstGeom>
          </p:spPr>
          <p:txBody>
            <a:bodyPr/>
            <a:lstStyle>
              <a:lvl1pPr>
                <a:buNone/>
                <a:defRPr sz="4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1566161" marR="0" lvl="0" indent="-1566161" algn="l" defTabSz="4176431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sz="4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Collaborations</a:t>
              </a:r>
              <a:endParaRPr kumimoji="0" lang="de-DE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638997" y="3887734"/>
            <a:ext cx="2107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de-DE" sz="4200" b="1" dirty="0">
                <a:latin typeface="Arial" panose="020B0604020202020204" pitchFamily="34" charset="0"/>
                <a:cs typeface="Arial" panose="020B0604020202020204" pitchFamily="34" charset="0"/>
              </a:rPr>
              <a:t> 2024 - 2027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92893A8-3E0A-557F-AB82-F5E972E85918}"/>
              </a:ext>
            </a:extLst>
          </p:cNvPr>
          <p:cNvGrpSpPr/>
          <p:nvPr/>
        </p:nvGrpSpPr>
        <p:grpSpPr>
          <a:xfrm>
            <a:off x="-71438" y="41206462"/>
            <a:ext cx="5924485" cy="71439"/>
            <a:chOff x="0" y="37620688"/>
            <a:chExt cx="5924485" cy="71439"/>
          </a:xfrm>
        </p:grpSpPr>
        <p:cxnSp>
          <p:nvCxnSpPr>
            <p:cNvPr id="5" name="Gerade Verbindung 29">
              <a:extLst>
                <a:ext uri="{FF2B5EF4-FFF2-40B4-BE49-F238E27FC236}">
                  <a16:creationId xmlns:a16="http://schemas.microsoft.com/office/drawing/2014/main" id="{E5A90C19-35AD-FBF3-A810-373BFEAC6101}"/>
                </a:ext>
              </a:extLst>
            </p:cNvPr>
            <p:cNvCxnSpPr/>
            <p:nvPr/>
          </p:nvCxnSpPr>
          <p:spPr>
            <a:xfrm>
              <a:off x="0" y="37620688"/>
              <a:ext cx="4286280" cy="0"/>
            </a:xfrm>
            <a:prstGeom prst="line">
              <a:avLst/>
            </a:prstGeom>
            <a:ln w="762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30">
              <a:extLst>
                <a:ext uri="{FF2B5EF4-FFF2-40B4-BE49-F238E27FC236}">
                  <a16:creationId xmlns:a16="http://schemas.microsoft.com/office/drawing/2014/main" id="{8761DF21-AA6B-1EDF-B314-F21E56336557}"/>
                </a:ext>
              </a:extLst>
            </p:cNvPr>
            <p:cNvCxnSpPr/>
            <p:nvPr/>
          </p:nvCxnSpPr>
          <p:spPr>
            <a:xfrm>
              <a:off x="0" y="37692126"/>
              <a:ext cx="5924485" cy="1"/>
            </a:xfrm>
            <a:prstGeom prst="line">
              <a:avLst/>
            </a:prstGeom>
            <a:ln w="762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55EAB6BD-B258-BB1D-2C65-3997C9C5CA02}"/>
              </a:ext>
            </a:extLst>
          </p:cNvPr>
          <p:cNvSpPr txBox="1">
            <a:spLocks/>
          </p:cNvSpPr>
          <p:nvPr/>
        </p:nvSpPr>
        <p:spPr>
          <a:xfrm>
            <a:off x="15282863" y="6045092"/>
            <a:ext cx="14001848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5F99D184-A22A-E453-3648-C5346E7340B8}"/>
              </a:ext>
            </a:extLst>
          </p:cNvPr>
          <p:cNvSpPr txBox="1">
            <a:spLocks/>
          </p:cNvSpPr>
          <p:nvPr/>
        </p:nvSpPr>
        <p:spPr>
          <a:xfrm>
            <a:off x="992140" y="12994252"/>
            <a:ext cx="6715172" cy="1285884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52DF73A-E42B-CBA6-4A39-FEBCE6E1937F}"/>
              </a:ext>
            </a:extLst>
          </p:cNvPr>
          <p:cNvGrpSpPr/>
          <p:nvPr/>
        </p:nvGrpSpPr>
        <p:grpSpPr>
          <a:xfrm>
            <a:off x="25551023" y="2886907"/>
            <a:ext cx="1832483" cy="1808409"/>
            <a:chOff x="25551023" y="2887770"/>
            <a:chExt cx="1832483" cy="1808409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B10B045-23B4-AC14-93A1-C16B0628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025" y="2887770"/>
              <a:ext cx="1832481" cy="18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0F3E00AC-9CB5-82F8-EDB5-F812DFFAAB3A}"/>
                </a:ext>
              </a:extLst>
            </p:cNvPr>
            <p:cNvSpPr/>
            <p:nvPr/>
          </p:nvSpPr>
          <p:spPr>
            <a:xfrm>
              <a:off x="25551023" y="2896179"/>
              <a:ext cx="1830323" cy="1800000"/>
            </a:xfrm>
            <a:prstGeom prst="ellipse">
              <a:avLst/>
            </a:prstGeom>
            <a:noFill/>
            <a:ln>
              <a:solidFill>
                <a:srgbClr val="839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6DE2EEAC-AF8C-83B0-1236-1DB496E86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331" y="2898206"/>
            <a:ext cx="1742553" cy="1800000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32F65A85-265C-BA90-3998-9B1FD05B3A02}"/>
              </a:ext>
            </a:extLst>
          </p:cNvPr>
          <p:cNvSpPr/>
          <p:nvPr/>
        </p:nvSpPr>
        <p:spPr>
          <a:xfrm>
            <a:off x="27537330" y="2898206"/>
            <a:ext cx="1742553" cy="1800000"/>
          </a:xfrm>
          <a:prstGeom prst="ellipse">
            <a:avLst/>
          </a:prstGeom>
          <a:noFill/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87">
            <a:extLst>
              <a:ext uri="{FF2B5EF4-FFF2-40B4-BE49-F238E27FC236}">
                <a16:creationId xmlns:a16="http://schemas.microsoft.com/office/drawing/2014/main" id="{3D2E1C8F-C496-4EAF-CA02-B65EACE7C17D}"/>
              </a:ext>
            </a:extLst>
          </p:cNvPr>
          <p:cNvSpPr/>
          <p:nvPr/>
        </p:nvSpPr>
        <p:spPr>
          <a:xfrm>
            <a:off x="15287481" y="34854170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A01</a:t>
            </a:r>
          </a:p>
        </p:txBody>
      </p:sp>
      <p:sp>
        <p:nvSpPr>
          <p:cNvPr id="15" name="Textfeld 61">
            <a:extLst>
              <a:ext uri="{FF2B5EF4-FFF2-40B4-BE49-F238E27FC236}">
                <a16:creationId xmlns:a16="http://schemas.microsoft.com/office/drawing/2014/main" id="{02009A0F-FCDC-2D75-7450-CFEA108638F2}"/>
              </a:ext>
            </a:extLst>
          </p:cNvPr>
          <p:cNvSpPr txBox="1"/>
          <p:nvPr/>
        </p:nvSpPr>
        <p:spPr>
          <a:xfrm>
            <a:off x="16368952" y="34797750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6" name="Abgerundetes Rechteck 189">
            <a:extLst>
              <a:ext uri="{FF2B5EF4-FFF2-40B4-BE49-F238E27FC236}">
                <a16:creationId xmlns:a16="http://schemas.microsoft.com/office/drawing/2014/main" id="{EDC8746D-FA67-9CF0-0538-B293DF48E002}"/>
              </a:ext>
            </a:extLst>
          </p:cNvPr>
          <p:cNvSpPr/>
          <p:nvPr/>
        </p:nvSpPr>
        <p:spPr>
          <a:xfrm>
            <a:off x="15289220" y="35484877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A03</a:t>
            </a:r>
          </a:p>
        </p:txBody>
      </p:sp>
      <p:sp>
        <p:nvSpPr>
          <p:cNvPr id="17" name="Textfeld 90">
            <a:extLst>
              <a:ext uri="{FF2B5EF4-FFF2-40B4-BE49-F238E27FC236}">
                <a16:creationId xmlns:a16="http://schemas.microsoft.com/office/drawing/2014/main" id="{C893A0BE-D8D4-9DDF-FC8A-D48B7745072C}"/>
              </a:ext>
            </a:extLst>
          </p:cNvPr>
          <p:cNvSpPr txBox="1"/>
          <p:nvPr/>
        </p:nvSpPr>
        <p:spPr>
          <a:xfrm>
            <a:off x="16370691" y="35428457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Recombinant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cell-free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GPCRs</a:t>
            </a:r>
          </a:p>
        </p:txBody>
      </p:sp>
      <p:sp>
        <p:nvSpPr>
          <p:cNvPr id="18" name="Abgerundetes Rechteck 191">
            <a:extLst>
              <a:ext uri="{FF2B5EF4-FFF2-40B4-BE49-F238E27FC236}">
                <a16:creationId xmlns:a16="http://schemas.microsoft.com/office/drawing/2014/main" id="{DEF5C2C6-2F3F-5D12-A863-28838C13BE19}"/>
              </a:ext>
            </a:extLst>
          </p:cNvPr>
          <p:cNvSpPr/>
          <p:nvPr/>
        </p:nvSpPr>
        <p:spPr>
          <a:xfrm>
            <a:off x="15287481" y="36115131"/>
            <a:ext cx="1008000" cy="468000"/>
          </a:xfrm>
          <a:prstGeom prst="roundRect">
            <a:avLst/>
          </a:prstGeom>
          <a:solidFill>
            <a:srgbClr val="1E4A98"/>
          </a:solidFill>
          <a:ln>
            <a:solidFill>
              <a:srgbClr val="1E4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A07</a:t>
            </a:r>
          </a:p>
        </p:txBody>
      </p:sp>
      <p:sp>
        <p:nvSpPr>
          <p:cNvPr id="19" name="Textfeld 98">
            <a:extLst>
              <a:ext uri="{FF2B5EF4-FFF2-40B4-BE49-F238E27FC236}">
                <a16:creationId xmlns:a16="http://schemas.microsoft.com/office/drawing/2014/main" id="{CCD81745-D9A2-2B42-606D-E621381FF747}"/>
              </a:ext>
            </a:extLst>
          </p:cNvPr>
          <p:cNvSpPr txBox="1"/>
          <p:nvPr/>
        </p:nvSpPr>
        <p:spPr>
          <a:xfrm>
            <a:off x="16368951" y="36058711"/>
            <a:ext cx="1268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Computational modeling of receptor/ligand complexes using Rosetta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00">
            <a:extLst>
              <a:ext uri="{FF2B5EF4-FFF2-40B4-BE49-F238E27FC236}">
                <a16:creationId xmlns:a16="http://schemas.microsoft.com/office/drawing/2014/main" id="{7DDEAB49-B509-5C94-3422-25F1D1EE9433}"/>
              </a:ext>
            </a:extLst>
          </p:cNvPr>
          <p:cNvSpPr txBox="1"/>
          <p:nvPr/>
        </p:nvSpPr>
        <p:spPr>
          <a:xfrm>
            <a:off x="16367213" y="36688965"/>
            <a:ext cx="1303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internalization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Abgerundetes Rechteck 194">
            <a:extLst>
              <a:ext uri="{FF2B5EF4-FFF2-40B4-BE49-F238E27FC236}">
                <a16:creationId xmlns:a16="http://schemas.microsoft.com/office/drawing/2014/main" id="{A1C5D3C8-F2BA-98EA-07EA-B26BB8936AB1}"/>
              </a:ext>
            </a:extLst>
          </p:cNvPr>
          <p:cNvSpPr/>
          <p:nvPr/>
        </p:nvSpPr>
        <p:spPr>
          <a:xfrm>
            <a:off x="15284003" y="37376092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</a:p>
        </p:txBody>
      </p:sp>
      <p:sp>
        <p:nvSpPr>
          <p:cNvPr id="28" name="Textfeld 102">
            <a:extLst>
              <a:ext uri="{FF2B5EF4-FFF2-40B4-BE49-F238E27FC236}">
                <a16:creationId xmlns:a16="http://schemas.microsoft.com/office/drawing/2014/main" id="{8D70CBA3-BFBA-707C-F0FC-0953AF35F48D}"/>
              </a:ext>
            </a:extLst>
          </p:cNvPr>
          <p:cNvSpPr txBox="1"/>
          <p:nvPr/>
        </p:nvSpPr>
        <p:spPr>
          <a:xfrm>
            <a:off x="16365474" y="37319219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GPCR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196">
            <a:extLst>
              <a:ext uri="{FF2B5EF4-FFF2-40B4-BE49-F238E27FC236}">
                <a16:creationId xmlns:a16="http://schemas.microsoft.com/office/drawing/2014/main" id="{0D0E9E98-93BD-A534-F2C9-9B552E348EF6}"/>
              </a:ext>
            </a:extLst>
          </p:cNvPr>
          <p:cNvSpPr/>
          <p:nvPr/>
        </p:nvSpPr>
        <p:spPr>
          <a:xfrm>
            <a:off x="15296456" y="38008543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Z03</a:t>
            </a:r>
          </a:p>
        </p:txBody>
      </p:sp>
      <p:sp>
        <p:nvSpPr>
          <p:cNvPr id="31" name="Textfeld 104">
            <a:extLst>
              <a:ext uri="{FF2B5EF4-FFF2-40B4-BE49-F238E27FC236}">
                <a16:creationId xmlns:a16="http://schemas.microsoft.com/office/drawing/2014/main" id="{60B4DA21-215A-19CE-F51E-DEB982D592AC}"/>
              </a:ext>
            </a:extLst>
          </p:cNvPr>
          <p:cNvSpPr txBox="1"/>
          <p:nvPr/>
        </p:nvSpPr>
        <p:spPr>
          <a:xfrm>
            <a:off x="16377927" y="37952123"/>
            <a:ext cx="970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Peptide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nanodisc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198">
            <a:extLst>
              <a:ext uri="{FF2B5EF4-FFF2-40B4-BE49-F238E27FC236}">
                <a16:creationId xmlns:a16="http://schemas.microsoft.com/office/drawing/2014/main" id="{333612B3-5700-7EB6-B30B-2DE8C5841149}"/>
              </a:ext>
            </a:extLst>
          </p:cNvPr>
          <p:cNvSpPr/>
          <p:nvPr/>
        </p:nvSpPr>
        <p:spPr>
          <a:xfrm>
            <a:off x="15292978" y="38638797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Z04</a:t>
            </a:r>
          </a:p>
        </p:txBody>
      </p:sp>
      <p:sp>
        <p:nvSpPr>
          <p:cNvPr id="41" name="Textfeld 106">
            <a:extLst>
              <a:ext uri="{FF2B5EF4-FFF2-40B4-BE49-F238E27FC236}">
                <a16:creationId xmlns:a16="http://schemas.microsoft.com/office/drawing/2014/main" id="{A0C3F15C-DCBC-EA5E-20EC-F3E461E88C9D}"/>
              </a:ext>
            </a:extLst>
          </p:cNvPr>
          <p:cNvSpPr txBox="1"/>
          <p:nvPr/>
        </p:nvSpPr>
        <p:spPr>
          <a:xfrm>
            <a:off x="16379665" y="38582830"/>
            <a:ext cx="1116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Modeling of receptor-arrestin interaction, evolutionary analysis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bgerundetes Rechteck 200">
            <a:extLst>
              <a:ext uri="{FF2B5EF4-FFF2-40B4-BE49-F238E27FC236}">
                <a16:creationId xmlns:a16="http://schemas.microsoft.com/office/drawing/2014/main" id="{FB97208C-DAF2-5AC7-1497-5D7FFAF085CC}"/>
              </a:ext>
            </a:extLst>
          </p:cNvPr>
          <p:cNvSpPr/>
          <p:nvPr/>
        </p:nvSpPr>
        <p:spPr>
          <a:xfrm>
            <a:off x="15294717" y="39899758"/>
            <a:ext cx="1008000" cy="468000"/>
          </a:xfrm>
          <a:prstGeom prst="roundRect">
            <a:avLst/>
          </a:prstGeom>
          <a:solidFill>
            <a:srgbClr val="839196"/>
          </a:solidFill>
          <a:ln>
            <a:solidFill>
              <a:srgbClr val="83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3" name="Textfeld 110">
            <a:extLst>
              <a:ext uri="{FF2B5EF4-FFF2-40B4-BE49-F238E27FC236}">
                <a16:creationId xmlns:a16="http://schemas.microsoft.com/office/drawing/2014/main" id="{03E186F6-595C-0E07-76BA-6E8B77C244DC}"/>
              </a:ext>
            </a:extLst>
          </p:cNvPr>
          <p:cNvSpPr txBox="1"/>
          <p:nvPr/>
        </p:nvSpPr>
        <p:spPr>
          <a:xfrm>
            <a:off x="16376187" y="39843338"/>
            <a:ext cx="1258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Molecular interaction of Y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NMR, modified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arrestins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112">
            <a:extLst>
              <a:ext uri="{FF2B5EF4-FFF2-40B4-BE49-F238E27FC236}">
                <a16:creationId xmlns:a16="http://schemas.microsoft.com/office/drawing/2014/main" id="{F6A76A16-5E03-2C73-C2EB-7719A55576AA}"/>
              </a:ext>
            </a:extLst>
          </p:cNvPr>
          <p:cNvSpPr txBox="1"/>
          <p:nvPr/>
        </p:nvSpPr>
        <p:spPr>
          <a:xfrm>
            <a:off x="16374449" y="40473592"/>
            <a:ext cx="1259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DEER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arrestin-Y</a:t>
            </a:r>
            <a:r>
              <a:rPr lang="de-DE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bgerundetes Rechteck 204">
            <a:extLst>
              <a:ext uri="{FF2B5EF4-FFF2-40B4-BE49-F238E27FC236}">
                <a16:creationId xmlns:a16="http://schemas.microsoft.com/office/drawing/2014/main" id="{F96C4888-0BB7-9854-B2F6-6C271D50B7ED}"/>
              </a:ext>
            </a:extLst>
          </p:cNvPr>
          <p:cNvSpPr/>
          <p:nvPr/>
        </p:nvSpPr>
        <p:spPr>
          <a:xfrm>
            <a:off x="15284003" y="36753314"/>
            <a:ext cx="1008000" cy="468000"/>
          </a:xfrm>
          <a:prstGeom prst="roundRect">
            <a:avLst/>
          </a:prstGeom>
          <a:solidFill>
            <a:srgbClr val="0099BC"/>
          </a:solidFill>
          <a:ln>
            <a:solidFill>
              <a:srgbClr val="009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</a:p>
        </p:txBody>
      </p:sp>
      <p:sp>
        <p:nvSpPr>
          <p:cNvPr id="46" name="Abgerundetes Rechteck 187">
            <a:extLst>
              <a:ext uri="{FF2B5EF4-FFF2-40B4-BE49-F238E27FC236}">
                <a16:creationId xmlns:a16="http://schemas.microsoft.com/office/drawing/2014/main" id="{0DA2B540-11A1-2E2F-32BF-AD110EFA0ED1}"/>
              </a:ext>
            </a:extLst>
          </p:cNvPr>
          <p:cNvSpPr/>
          <p:nvPr/>
        </p:nvSpPr>
        <p:spPr>
          <a:xfrm>
            <a:off x="15292978" y="40519719"/>
            <a:ext cx="1008000" cy="468000"/>
          </a:xfrm>
          <a:prstGeom prst="roundRect">
            <a:avLst/>
          </a:prstGeom>
          <a:solidFill>
            <a:srgbClr val="67AD2E"/>
          </a:solidFill>
          <a:ln>
            <a:solidFill>
              <a:srgbClr val="67A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83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661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1493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5324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915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2985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6816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30648" algn="l" defTabSz="3507661" rtl="0" eaLnBrk="1" latinLnBrk="0" hangingPunct="1">
              <a:defRPr sz="69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C05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81702C2F-57B9-78E2-B830-4B745FFA5122}"/>
              </a:ext>
            </a:extLst>
          </p:cNvPr>
          <p:cNvSpPr txBox="1">
            <a:spLocks/>
          </p:cNvSpPr>
          <p:nvPr/>
        </p:nvSpPr>
        <p:spPr>
          <a:xfrm>
            <a:off x="994761" y="6730020"/>
            <a:ext cx="13930410" cy="192882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Spaltenweite bei 2-spaltigem Layout / Arial </a:t>
            </a:r>
            <a:r>
              <a:rPr lang="de-DE" sz="2800" dirty="0"/>
              <a:t>28 - 24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8" name="Textplatzhalter 24">
            <a:extLst>
              <a:ext uri="{FF2B5EF4-FFF2-40B4-BE49-F238E27FC236}">
                <a16:creationId xmlns:a16="http://schemas.microsoft.com/office/drawing/2014/main" id="{0A5E9B8A-2C2A-15F4-940B-A424C437C04E}"/>
              </a:ext>
            </a:extLst>
          </p:cNvPr>
          <p:cNvSpPr txBox="1">
            <a:spLocks/>
          </p:cNvSpPr>
          <p:nvPr/>
        </p:nvSpPr>
        <p:spPr>
          <a:xfrm>
            <a:off x="1026419" y="6081948"/>
            <a:ext cx="13930410" cy="459598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600"/>
              </a:spcBef>
              <a:buNone/>
              <a:defRPr sz="3800" baseline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just" defTabSz="41764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Zwischenüberschrift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Zwischenüberschrift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09468"/>
      </p:ext>
    </p:extLst>
  </p:cSld>
  <p:clrMapOvr>
    <a:masterClrMapping/>
  </p:clrMapOvr>
</p:sld>
</file>

<file path=ppt/theme/theme1.xml><?xml version="1.0" encoding="utf-8"?>
<a:theme xmlns:a="http://schemas.openxmlformats.org/drawingml/2006/main" name="Plakat A0 Exter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Benutzerdefiniert</PresentationFormat>
  <Paragraphs>149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Plakat A0 Extern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test</dc:creator>
  <cp:lastModifiedBy>Albrecht, Anett</cp:lastModifiedBy>
  <cp:revision>40</cp:revision>
  <dcterms:created xsi:type="dcterms:W3CDTF">2020-04-08T10:20:24Z</dcterms:created>
  <dcterms:modified xsi:type="dcterms:W3CDTF">2023-05-03T11:54:07Z</dcterms:modified>
</cp:coreProperties>
</file>